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80" r:id="rId2"/>
    <p:sldId id="256" r:id="rId3"/>
    <p:sldId id="273" r:id="rId4"/>
    <p:sldId id="257" r:id="rId5"/>
    <p:sldId id="258" r:id="rId6"/>
    <p:sldId id="259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6" r:id="rId21"/>
    <p:sldId id="27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442"/>
    <a:srgbClr val="F5F1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5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3985-11A7-42B0-957B-ECF8C86423FC}" type="datetimeFigureOut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4E2FF-2F85-4112-9A40-65E0709C2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1233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294F-D080-48CB-910E-9409F9A6EB19}" type="datetimeFigureOut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57F2-614B-42C0-BE45-E1E0A7710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738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57F2-614B-42C0-BE45-E1E0A7710D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57F2-614B-42C0-BE45-E1E0A7710D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126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57F2-614B-42C0-BE45-E1E0A7710D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456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ADA71D-5605-421B-A9D9-02F21DF39653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4FA1-D3C0-49ED-8842-0D6793C311BC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C0AF2-70EF-4A29-AA36-C604BDD35BCD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E6BF-332E-44F1-B656-86C51190E008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3F289-537D-4E64-84DF-3B42AE9F6B9E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4DAB-2137-4E0D-85FE-3D2190E597BC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7F13-5B11-4AA9-9DBA-73316D882866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27F1C-8A4B-4BAF-B759-468A532E78E1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3F0D3-AC85-4F9F-8CD1-97D268581CC2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A336FD-C444-408E-B769-5D3FC598A4AA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915B11-DD41-4B52-B2F4-19F0CC16E950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9F5428-6EF8-4CA3-8CB2-76032AA72E99}" type="datetime1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zh-CN" altLang="en-US" smtClean="0"/>
              <a:t>厦门理工学院远程教育中心新生入学导学</a:t>
            </a: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EEB946-6DD7-4D28-AF0B-978A2A1852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mut-open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285720" y="274320"/>
            <a:ext cx="8643998" cy="6226514"/>
          </a:xfrm>
        </p:spPr>
        <p:txBody>
          <a:bodyPr/>
          <a:lstStyle/>
          <a:p>
            <a:pPr algn="ctr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CN" altLang="en-US" sz="5400" b="1" dirty="0" smtClean="0">
                <a:solidFill>
                  <a:srgbClr val="FF0000"/>
                </a:solidFill>
              </a:rPr>
              <a:t>厦门理工学院</a:t>
            </a:r>
            <a:endParaRPr lang="en-US" altLang="zh-CN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CN" altLang="en-US" sz="5400" b="1" dirty="0" smtClean="0">
                <a:solidFill>
                  <a:srgbClr val="FF0000"/>
                </a:solidFill>
              </a:rPr>
              <a:t>奥鹏远程教育学习中心</a:t>
            </a:r>
            <a:endParaRPr lang="en-US" altLang="zh-CN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altLang="zh-CN" sz="5400" b="1" dirty="0" smtClean="0">
                <a:solidFill>
                  <a:srgbClr val="FF0000"/>
                </a:solidFill>
              </a:rPr>
              <a:t>2018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春季新生开学典礼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6480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“我的教材”，这里是您所有的教材信息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Administrator\Desktop\学习平台教材页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0" y="980728"/>
            <a:ext cx="7807439" cy="5026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 4"/>
          <p:cNvSpPr/>
          <p:nvPr/>
        </p:nvSpPr>
        <p:spPr>
          <a:xfrm>
            <a:off x="5580112" y="1954957"/>
            <a:ext cx="3096344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 教材建议自行网上书店购买部分有用的课程教材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936080" y="1484784"/>
            <a:ext cx="864096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4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480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我的学习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-</a:t>
            </a:r>
            <a:r>
              <a:rPr lang="zh-CN" altLang="en-US" sz="2800" dirty="0">
                <a:solidFill>
                  <a:srgbClr val="0070C0"/>
                </a:solidFill>
              </a:rPr>
              <a:t>这</a:t>
            </a:r>
            <a:r>
              <a:rPr lang="zh-CN" altLang="en-US" sz="2800" dirty="0" smtClean="0">
                <a:solidFill>
                  <a:srgbClr val="0070C0"/>
                </a:solidFill>
              </a:rPr>
              <a:t>是您的平台里最重要的部分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dministrator\Desktop\学习平台学习页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4762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2339752" y="3717032"/>
            <a:ext cx="2088232" cy="1008112"/>
          </a:xfrm>
          <a:prstGeom prst="cloudCallout">
            <a:avLst>
              <a:gd name="adj1" fmla="val 89240"/>
              <a:gd name="adj2" fmla="val -96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作业在这里</a:t>
            </a:r>
            <a:r>
              <a:rPr lang="en-US" altLang="zh-CN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要按时完成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4572000" y="3714752"/>
            <a:ext cx="2808312" cy="1785950"/>
          </a:xfrm>
          <a:prstGeom prst="cloudCallout">
            <a:avLst>
              <a:gd name="adj1" fmla="val 9800"/>
              <a:gd name="adj2" fmla="val -79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如果有期末笔试的科目</a:t>
            </a:r>
            <a:r>
              <a:rPr lang="en-US" altLang="zh-CN" b="1" dirty="0" smtClean="0">
                <a:solidFill>
                  <a:srgbClr val="FFFF00"/>
                </a:solidFill>
              </a:rPr>
              <a:t>,</a:t>
            </a:r>
            <a:r>
              <a:rPr lang="zh-CN" altLang="en-US" b="1" dirty="0" smtClean="0">
                <a:solidFill>
                  <a:srgbClr val="FFFF00"/>
                </a:solidFill>
              </a:rPr>
              <a:t> 考试前半个月会有复习题在</a:t>
            </a:r>
            <a:r>
              <a:rPr lang="en-US" altLang="zh-CN" b="1" dirty="0" smtClean="0">
                <a:solidFill>
                  <a:srgbClr val="FFFF00"/>
                </a:solidFill>
              </a:rPr>
              <a:t>”</a:t>
            </a:r>
            <a:r>
              <a:rPr lang="zh-CN" altLang="en-US" b="1" dirty="0" smtClean="0">
                <a:solidFill>
                  <a:srgbClr val="FFFF00"/>
                </a:solidFill>
              </a:rPr>
              <a:t>导学资料</a:t>
            </a:r>
            <a:r>
              <a:rPr lang="en-US" altLang="zh-CN" b="1" dirty="0" smtClean="0">
                <a:solidFill>
                  <a:srgbClr val="FFFF00"/>
                </a:solidFill>
              </a:rPr>
              <a:t>”</a:t>
            </a:r>
            <a:r>
              <a:rPr lang="zh-CN" altLang="en-US" b="1" dirty="0" smtClean="0">
                <a:solidFill>
                  <a:srgbClr val="FFFF00"/>
                </a:solidFill>
              </a:rPr>
              <a:t>里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755576" y="1070189"/>
            <a:ext cx="864096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5F14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8386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特别需要注意</a:t>
            </a:r>
            <a:r>
              <a:rPr lang="en-US" altLang="zh-CN" b="1" dirty="0" smtClean="0">
                <a:solidFill>
                  <a:srgbClr val="C00000"/>
                </a:solidFill>
              </a:rPr>
              <a:t>:</a:t>
            </a:r>
            <a:r>
              <a:rPr lang="zh-CN" altLang="en-US" b="1" dirty="0" smtClean="0">
                <a:solidFill>
                  <a:srgbClr val="C00000"/>
                </a:solidFill>
              </a:rPr>
              <a:t> 作业、导学资料和课程公告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82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我的学习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教学计划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Administrator\Desktop\教学计划截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02476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4499992" y="656692"/>
            <a:ext cx="2592288" cy="1368152"/>
          </a:xfrm>
          <a:prstGeom prst="cloudCallout">
            <a:avLst>
              <a:gd name="adj1" fmla="val -63847"/>
              <a:gd name="adj2" fmla="val 57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 这是您学习期间的所有课程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11560" y="1340768"/>
            <a:ext cx="870049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00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534" y="150460"/>
            <a:ext cx="7772400" cy="61424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我的学习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学习计划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5157192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显示“在线作业考核”、“离线作业考核”、“实验实践考核”、“小论文考核”的课程不用期末笔试；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显示“开卷”或者“闭卷”的科目，是期末需要到 厦门理工学院学习中心笔试考试的科目。考试时间、地点的具体安排考试前都会以短信、网站公告和群邮件的方式通知您。请特别注意查收短信和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</a:rPr>
              <a:t>QQ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群邮件。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Administrator\Desktop\学习计划截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7253"/>
            <a:ext cx="8150817" cy="4309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6540872" y="476672"/>
            <a:ext cx="2592288" cy="1368152"/>
          </a:xfrm>
          <a:prstGeom prst="cloudCallout">
            <a:avLst>
              <a:gd name="adj1" fmla="val -56444"/>
              <a:gd name="adj2" fmla="val 10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这里可以看到作业和期末笔试考试占总成绩的比例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572496" y="870595"/>
            <a:ext cx="831152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25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我的考试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5442626" y="4013825"/>
            <a:ext cx="2304256" cy="1080120"/>
          </a:xfrm>
          <a:prstGeom prst="wedgeEllipseCallout">
            <a:avLst>
              <a:gd name="adj1" fmla="val -110251"/>
              <a:gd name="adj2" fmla="val -203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考试期间这里 可以查到您的考试安排</a:t>
            </a:r>
            <a:endParaRPr lang="zh-CN" altLang="en-US" dirty="0"/>
          </a:p>
        </p:txBody>
      </p:sp>
      <p:sp>
        <p:nvSpPr>
          <p:cNvPr id="7" name="椭圆形标注 6"/>
          <p:cNvSpPr/>
          <p:nvPr/>
        </p:nvSpPr>
        <p:spPr>
          <a:xfrm>
            <a:off x="6804248" y="2348880"/>
            <a:ext cx="1944216" cy="1742710"/>
          </a:xfrm>
          <a:prstGeom prst="wedgeEllipseCallout">
            <a:avLst>
              <a:gd name="adj1" fmla="val -147993"/>
              <a:gd name="adj2" fmla="val -52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笔试考试时带好您的准考证，上面显示您的所有考试信息</a:t>
            </a:r>
            <a:endParaRPr lang="zh-CN" altLang="en-US" dirty="0"/>
          </a:p>
        </p:txBody>
      </p:sp>
      <p:pic>
        <p:nvPicPr>
          <p:cNvPr id="9218" name="Picture 2" descr="C:\Users\Administrator\Desktop\我的考试截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8826"/>
            <a:ext cx="8229600" cy="451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275856" y="764704"/>
            <a:ext cx="2592288" cy="1368152"/>
          </a:xfrm>
          <a:prstGeom prst="cloudCallout">
            <a:avLst>
              <a:gd name="adj1" fmla="val -63412"/>
              <a:gd name="adj2" fmla="val 74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只要按时缴费，不需要您自己预约考试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3995936" y="3220235"/>
            <a:ext cx="3672408" cy="2533873"/>
          </a:xfrm>
          <a:prstGeom prst="cloudCallout">
            <a:avLst>
              <a:gd name="adj1" fmla="val -59348"/>
              <a:gd name="adj2" fmla="val -74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00"/>
                </a:solidFill>
              </a:rPr>
              <a:t>此处</a:t>
            </a:r>
            <a:r>
              <a:rPr lang="zh-CN" altLang="en-US" b="1" dirty="0" smtClean="0">
                <a:solidFill>
                  <a:srgbClr val="FFFF00"/>
                </a:solidFill>
              </a:rPr>
              <a:t>显示的考试安排是每学期需要到学习中心考试的科目。考试前一个月左右会显示考试时间安排，请打印准考证按时参加考试。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572496" y="1674102"/>
            <a:ext cx="831152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9C44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9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我的统考</a:t>
            </a:r>
            <a:r>
              <a:rPr lang="en-US" altLang="zh-CN" sz="2800" dirty="0" smtClean="0">
                <a:solidFill>
                  <a:srgbClr val="7030A0"/>
                </a:solidFill>
              </a:rPr>
              <a:t>--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-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只有专升本学员需要统考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198" y="479715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只有专升本学员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在整个学习过程中要参加“大学英语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”和“计算机应用基础”的统考；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每次统考的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通过率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70%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，每个学员在两年半时间内可以有多次参加考试的机会，通过一次即可。统考通过后成绩统一登记为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分；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专科学员不需要参加统考。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Administrator\Desktop\我的统考截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151"/>
            <a:ext cx="8229600" cy="388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5796136" y="785794"/>
            <a:ext cx="2844918" cy="1131038"/>
          </a:xfrm>
          <a:prstGeom prst="cloudCallout">
            <a:avLst>
              <a:gd name="adj1" fmla="val -32494"/>
              <a:gd name="adj2" fmla="val 87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00"/>
                </a:solidFill>
              </a:rPr>
              <a:t>专升本</a:t>
            </a:r>
            <a:r>
              <a:rPr lang="zh-CN" altLang="en-US" b="1" dirty="0" smtClean="0">
                <a:solidFill>
                  <a:srgbClr val="FFFF00"/>
                </a:solidFill>
              </a:rPr>
              <a:t>统考辅导的视频和练习题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611560" y="869183"/>
            <a:ext cx="831152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4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我的成绩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Administrator\Desktop\我的成绩截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54825" cy="452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5004048" y="2492896"/>
            <a:ext cx="2592288" cy="1368152"/>
          </a:xfrm>
          <a:prstGeom prst="cloudCallout">
            <a:avLst>
              <a:gd name="adj1" fmla="val 48193"/>
              <a:gd name="adj2" fmla="val 10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这里可以看到您的考试成绩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83568" y="1844824"/>
            <a:ext cx="831152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9C44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43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我的论文、我的毕业、我的学位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Administrator\Desktop\我的论文截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229600" cy="4342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形标注 5"/>
          <p:cNvSpPr/>
          <p:nvPr/>
        </p:nvSpPr>
        <p:spPr>
          <a:xfrm>
            <a:off x="3635896" y="2708920"/>
            <a:ext cx="2520280" cy="1656184"/>
          </a:xfrm>
          <a:prstGeom prst="wedgeEllipseCallout">
            <a:avLst>
              <a:gd name="adj1" fmla="val -97477"/>
              <a:gd name="adj2" fmla="val 6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不要着急，两年的学习过后才开始</a:t>
            </a:r>
            <a:r>
              <a:rPr lang="zh-CN" altLang="en-US" b="1" dirty="0">
                <a:solidFill>
                  <a:srgbClr val="FFFF00"/>
                </a:solidFill>
              </a:rPr>
              <a:t>毕业</a:t>
            </a:r>
            <a:r>
              <a:rPr lang="zh-CN" altLang="en-US" b="1" dirty="0" smtClean="0">
                <a:solidFill>
                  <a:srgbClr val="FFFF00"/>
                </a:solidFill>
              </a:rPr>
              <a:t>环节哦，现在您还操作不了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云形 4"/>
          <p:cNvSpPr/>
          <p:nvPr/>
        </p:nvSpPr>
        <p:spPr>
          <a:xfrm>
            <a:off x="611560" y="3933056"/>
            <a:ext cx="1728192" cy="1584176"/>
          </a:xfrm>
          <a:prstGeom prst="cloud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43808" y="515719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只有专升本的学员能申请学位，申请学位的条件可以在“我的学位”里查看。申请学位虽然在最后一学期，但要注意一般有“所有课程平均成绩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75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分以上”以及“学位英语”等要求，要提早做准备。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27584" y="908719"/>
            <a:ext cx="831152" cy="4701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0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您需要了解的“术语”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187624" y="980728"/>
            <a:ext cx="172819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课件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3707904" y="1124744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可选过程 7"/>
          <p:cNvSpPr/>
          <p:nvPr/>
        </p:nvSpPr>
        <p:spPr>
          <a:xfrm>
            <a:off x="5479823" y="980728"/>
            <a:ext cx="3168352" cy="10615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个人学习平台上的学习资源，包括讲课视频和文字</a:t>
            </a:r>
            <a:r>
              <a:rPr lang="en-US" altLang="zh-CN" dirty="0" smtClean="0"/>
              <a:t>PPT</a:t>
            </a:r>
            <a:endParaRPr lang="zh-CN" altLang="en-US" dirty="0"/>
          </a:p>
        </p:txBody>
      </p:sp>
      <p:sp>
        <p:nvSpPr>
          <p:cNvPr id="9" name="流程图: 可选过程 8"/>
          <p:cNvSpPr/>
          <p:nvPr/>
        </p:nvSpPr>
        <p:spPr>
          <a:xfrm>
            <a:off x="1187624" y="2123551"/>
            <a:ext cx="172819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选课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5508895" y="2251118"/>
            <a:ext cx="316835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每学期选择学习的课程，按时缴费系统会自动选课</a:t>
            </a:r>
            <a:endParaRPr lang="zh-CN" altLang="en-US" dirty="0"/>
          </a:p>
        </p:txBody>
      </p:sp>
      <p:sp>
        <p:nvSpPr>
          <p:cNvPr id="12" name="流程图: 可选过程 11"/>
          <p:cNvSpPr/>
          <p:nvPr/>
        </p:nvSpPr>
        <p:spPr>
          <a:xfrm>
            <a:off x="1166794" y="3266374"/>
            <a:ext cx="172819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在线作业</a:t>
            </a:r>
            <a:endParaRPr lang="zh-CN" altLang="en-US" dirty="0"/>
          </a:p>
        </p:txBody>
      </p:sp>
      <p:sp>
        <p:nvSpPr>
          <p:cNvPr id="14" name="流程图: 可选过程 13"/>
          <p:cNvSpPr/>
          <p:nvPr/>
        </p:nvSpPr>
        <p:spPr>
          <a:xfrm>
            <a:off x="5580903" y="3372969"/>
            <a:ext cx="3024336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在电脑上完成后提交的作业</a:t>
            </a:r>
            <a:endParaRPr lang="zh-CN" altLang="en-US" dirty="0"/>
          </a:p>
        </p:txBody>
      </p:sp>
      <p:sp>
        <p:nvSpPr>
          <p:cNvPr id="15" name="流程图: 可选过程 14"/>
          <p:cNvSpPr/>
          <p:nvPr/>
        </p:nvSpPr>
        <p:spPr>
          <a:xfrm>
            <a:off x="1166794" y="4409303"/>
            <a:ext cx="172819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离线</a:t>
            </a:r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17" name="流程图: 可选过程 16"/>
          <p:cNvSpPr/>
          <p:nvPr/>
        </p:nvSpPr>
        <p:spPr>
          <a:xfrm>
            <a:off x="5580903" y="4477450"/>
            <a:ext cx="3053031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需要下载，做完在学习平台提交的作业，一般有离线作业的科目，不需要期末笔试</a:t>
            </a:r>
            <a:endParaRPr lang="zh-CN" altLang="en-US" dirty="0"/>
          </a:p>
        </p:txBody>
      </p:sp>
      <p:sp>
        <p:nvSpPr>
          <p:cNvPr id="18" name="右箭头 17"/>
          <p:cNvSpPr/>
          <p:nvPr/>
        </p:nvSpPr>
        <p:spPr>
          <a:xfrm>
            <a:off x="3688765" y="2291634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3711200" y="3410390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3707904" y="4553319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可选过程 21"/>
          <p:cNvSpPr/>
          <p:nvPr/>
        </p:nvSpPr>
        <p:spPr>
          <a:xfrm>
            <a:off x="1187624" y="5537153"/>
            <a:ext cx="172819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预约考试</a:t>
            </a:r>
            <a:endParaRPr lang="zh-CN" altLang="en-US" dirty="0"/>
          </a:p>
        </p:txBody>
      </p:sp>
      <p:sp>
        <p:nvSpPr>
          <p:cNvPr id="23" name="流程图: 可选过程 22"/>
          <p:cNvSpPr/>
          <p:nvPr/>
        </p:nvSpPr>
        <p:spPr>
          <a:xfrm>
            <a:off x="5595144" y="5554039"/>
            <a:ext cx="3053031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按时缴费的学员，系统会自动预约考试，不需自己预约</a:t>
            </a:r>
            <a:endParaRPr lang="zh-CN" altLang="en-US" dirty="0"/>
          </a:p>
        </p:txBody>
      </p:sp>
      <p:sp>
        <p:nvSpPr>
          <p:cNvPr id="24" name="右箭头 23"/>
          <p:cNvSpPr/>
          <p:nvPr/>
        </p:nvSpPr>
        <p:spPr>
          <a:xfrm>
            <a:off x="3732716" y="5698055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40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奥鹏教育微学吧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357298"/>
            <a:ext cx="2545854" cy="4525962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微信关注“奥鹏教育微学吧”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 </a:t>
            </a:r>
            <a:r>
              <a:rPr lang="zh-CN" altLang="en-US" dirty="0" smtClean="0">
                <a:solidFill>
                  <a:srgbClr val="0070C0"/>
                </a:solidFill>
              </a:rPr>
              <a:t>可以及时收到与学习相关的提醒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 可以看课程视频和做作业（部分 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 院校还不能实现此功能）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 可以查看考试成绩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 可以进行学费缴交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1142976" y="3857628"/>
            <a:ext cx="3429024" cy="2153970"/>
          </a:xfrm>
          <a:prstGeom prst="cloudCallout">
            <a:avLst>
              <a:gd name="adj1" fmla="val 60689"/>
              <a:gd name="adj2" fmla="val -76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“微学吧”是很好的学习辅助工具，尤其是重要事项通知方面。做作业和看课程视频以电脑学习为主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>
                <a:solidFill>
                  <a:srgbClr val="FFFF00"/>
                </a:solidFill>
              </a:rPr>
              <a:t>您好，新同学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2060"/>
                </a:solidFill>
                <a:latin typeface="+mn-ea"/>
              </a:rPr>
              <a:t>欢迎回到学生时</a:t>
            </a:r>
            <a:r>
              <a:rPr lang="zh-CN" altLang="en-US" sz="5400" b="1" dirty="0" smtClean="0">
                <a:solidFill>
                  <a:srgbClr val="002060"/>
                </a:solidFill>
              </a:rPr>
              <a:t>代</a:t>
            </a:r>
            <a:endParaRPr lang="zh-CN" altLang="en-US" sz="5400" b="1" dirty="0">
              <a:solidFill>
                <a:srgbClr val="002060"/>
              </a:solidFill>
            </a:endParaRPr>
          </a:p>
        </p:txBody>
      </p:sp>
      <p:pic>
        <p:nvPicPr>
          <p:cNvPr id="14341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576210" cy="2617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359074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en-US" altLang="zh-CN" sz="2400" b="1" dirty="0" smtClean="0"/>
          </a:p>
          <a:p>
            <a:r>
              <a:rPr lang="en-US" altLang="zh-CN" sz="2000" b="1" dirty="0" smtClean="0"/>
              <a:t>2018</a:t>
            </a:r>
            <a:r>
              <a:rPr lang="zh-CN" altLang="en-US" sz="2000" b="1" dirty="0" smtClean="0"/>
              <a:t>春南开大学班级群        </a:t>
            </a:r>
            <a:r>
              <a:rPr lang="en-US" altLang="zh-CN" sz="2000" b="1" dirty="0" smtClean="0"/>
              <a:t>763359238</a:t>
            </a:r>
          </a:p>
          <a:p>
            <a:r>
              <a:rPr lang="en-US" altLang="zh-CN" sz="2000" b="1" dirty="0" smtClean="0"/>
              <a:t>2018</a:t>
            </a:r>
            <a:r>
              <a:rPr lang="zh-CN" altLang="en-US" sz="2000" b="1" dirty="0" smtClean="0"/>
              <a:t>春大连理工大学班级群  </a:t>
            </a:r>
            <a:r>
              <a:rPr lang="en-US" altLang="zh-CN" sz="2000" b="1" dirty="0" smtClean="0"/>
              <a:t>763356710</a:t>
            </a:r>
          </a:p>
          <a:p>
            <a:r>
              <a:rPr lang="en-US" altLang="zh-CN" sz="2000" b="1" dirty="0" smtClean="0"/>
              <a:t>2018</a:t>
            </a:r>
            <a:r>
              <a:rPr lang="zh-CN" altLang="en-US" sz="2000" b="1" dirty="0" smtClean="0"/>
              <a:t>春综合班级群 （吉林大学、东北师范大学）</a:t>
            </a:r>
            <a:r>
              <a:rPr lang="en-US" altLang="zh-CN" sz="2000" b="1" dirty="0" smtClean="0"/>
              <a:t>762807851</a:t>
            </a:r>
          </a:p>
          <a:p>
            <a:endParaRPr lang="en-US" altLang="zh-CN" dirty="0" smtClean="0"/>
          </a:p>
          <a:p>
            <a:r>
              <a:rPr lang="zh-CN" altLang="en-US" sz="2000" dirty="0" smtClean="0"/>
              <a:t>各班也会建立微信群，微信群因无法上传文件，只作为辅助交流工具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班级</a:t>
            </a:r>
            <a:r>
              <a:rPr lang="en-US" altLang="zh-CN" sz="3200" dirty="0" smtClean="0"/>
              <a:t>QQ</a:t>
            </a:r>
            <a:r>
              <a:rPr lang="zh-CN" altLang="en-US" sz="3200" dirty="0" smtClean="0"/>
              <a:t>群（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个班群号如下）</a:t>
            </a:r>
            <a:endParaRPr lang="zh-CN" altLang="en-US" sz="3200" dirty="0"/>
          </a:p>
        </p:txBody>
      </p:sp>
      <p:sp>
        <p:nvSpPr>
          <p:cNvPr id="5" name="云形标注 4"/>
          <p:cNvSpPr/>
          <p:nvPr/>
        </p:nvSpPr>
        <p:spPr>
          <a:xfrm>
            <a:off x="5072066" y="3857628"/>
            <a:ext cx="2592288" cy="2153970"/>
          </a:xfrm>
          <a:prstGeom prst="cloudCallout">
            <a:avLst>
              <a:gd name="adj1" fmla="val -83906"/>
              <a:gd name="adj2" fmla="val -82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FF00"/>
                </a:solidFill>
              </a:rPr>
              <a:t>QQ</a:t>
            </a:r>
            <a:r>
              <a:rPr lang="zh-CN" altLang="en-US" b="1" dirty="0" smtClean="0">
                <a:solidFill>
                  <a:srgbClr val="FFFF00"/>
                </a:solidFill>
              </a:rPr>
              <a:t>群是 老师和同学间沟通的好帮手，请关注群文件、群公告和</a:t>
            </a:r>
            <a:r>
              <a:rPr lang="en-US" altLang="zh-CN" b="1" dirty="0" smtClean="0">
                <a:solidFill>
                  <a:srgbClr val="FFFF00"/>
                </a:solidFill>
              </a:rPr>
              <a:t>QQ</a:t>
            </a:r>
            <a:r>
              <a:rPr lang="zh-CN" altLang="en-US" b="1" dirty="0" smtClean="0">
                <a:solidFill>
                  <a:srgbClr val="FFFF00"/>
                </a:solidFill>
              </a:rPr>
              <a:t>群邮件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04856" cy="500095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您准备好了吗？咱们开始学习吧！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3296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solidFill>
                <a:srgbClr val="FFFF00"/>
              </a:solidFill>
            </a:endParaRPr>
          </a:p>
          <a:p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厦门理工学院教务老师咨询电话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2194311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2237611</a:t>
            </a:r>
          </a:p>
          <a:p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en-US" altLang="zh-CN" sz="2400" b="1" dirty="0" smtClean="0">
                <a:solidFill>
                  <a:srgbClr val="FFFF00"/>
                </a:solidFill>
              </a:rPr>
              <a:t>QQ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群老师回复时间：工作日早上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8:30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至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10:00</a:t>
            </a:r>
          </a:p>
          <a:p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15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>
                <a:solidFill>
                  <a:schemeClr val="accent6"/>
                </a:solidFill>
              </a:rPr>
              <a:t>您的入学</a:t>
            </a:r>
            <a:r>
              <a:rPr lang="zh-CN" altLang="en-US" b="1" dirty="0" smtClean="0">
                <a:solidFill>
                  <a:schemeClr val="accent6"/>
                </a:solidFill>
              </a:rPr>
              <a:t>批次</a:t>
            </a:r>
            <a:r>
              <a:rPr lang="en-US" altLang="zh-CN" b="1" dirty="0" smtClean="0">
                <a:solidFill>
                  <a:schemeClr val="accent6"/>
                </a:solidFill>
              </a:rPr>
              <a:t>:  1803</a:t>
            </a:r>
            <a:r>
              <a:rPr lang="zh-CN" altLang="en-US" b="1" dirty="0" smtClean="0">
                <a:solidFill>
                  <a:schemeClr val="accent6"/>
                </a:solidFill>
              </a:rPr>
              <a:t>；请牢记这个代号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en-US" altLang="zh-CN" b="1" dirty="0" smtClean="0">
              <a:solidFill>
                <a:schemeClr val="accent6"/>
              </a:solidFill>
            </a:endParaRPr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做作业和看课件请使用</a:t>
            </a:r>
            <a:r>
              <a:rPr lang="en-US" altLang="zh-CN" b="1" dirty="0" smtClean="0">
                <a:solidFill>
                  <a:schemeClr val="accent6"/>
                </a:solidFill>
              </a:rPr>
              <a:t>IE</a:t>
            </a:r>
            <a:r>
              <a:rPr lang="zh-CN" altLang="en-US" b="1" dirty="0" smtClean="0">
                <a:solidFill>
                  <a:schemeClr val="accent6"/>
                </a:solidFill>
              </a:rPr>
              <a:t>浏览器</a:t>
            </a:r>
            <a:r>
              <a:rPr lang="en-US" altLang="zh-CN" b="1" dirty="0" smtClean="0">
                <a:solidFill>
                  <a:schemeClr val="accent6"/>
                </a:solidFill>
              </a:rPr>
              <a:t>(IE8</a:t>
            </a:r>
            <a:r>
              <a:rPr lang="zh-CN" altLang="en-US" b="1" dirty="0" smtClean="0">
                <a:solidFill>
                  <a:schemeClr val="accent6"/>
                </a:solidFill>
              </a:rPr>
              <a:t>以下版本）、火狐浏览器、</a:t>
            </a:r>
            <a:r>
              <a:rPr lang="en-US" altLang="zh-CN" b="1" dirty="0" smtClean="0">
                <a:solidFill>
                  <a:schemeClr val="accent6"/>
                </a:solidFill>
              </a:rPr>
              <a:t>360</a:t>
            </a:r>
            <a:r>
              <a:rPr lang="zh-CN" altLang="en-US" b="1" dirty="0" smtClean="0">
                <a:solidFill>
                  <a:schemeClr val="accent6"/>
                </a:solidFill>
              </a:rPr>
              <a:t>急速 浏览器。否则容易出错</a:t>
            </a:r>
            <a:endParaRPr lang="en-US" altLang="zh-CN" b="1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en-US" altLang="zh-CN" b="1" dirty="0" smtClean="0">
              <a:solidFill>
                <a:schemeClr val="accent6"/>
              </a:solidFill>
            </a:endParaRPr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务必手机微信关注“奥鹏教育微学吧”，会推送重要通知，可以听课，做作业（做作业一般电脑比手机稳定）。</a:t>
            </a:r>
            <a:endParaRPr lang="en-US" altLang="zh-CN" b="1" dirty="0">
              <a:solidFill>
                <a:schemeClr val="accent6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这些信息对您很重要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53" y="1988840"/>
            <a:ext cx="1124950" cy="1157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52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45521"/>
          </a:xfrm>
        </p:spPr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" y="1354101"/>
            <a:ext cx="7128792" cy="4272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49289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厦门奥鹏学习中心网站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hlinkClick r:id="rId4"/>
              </a:rPr>
              <a:t>www.xiamenopen.cn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查看教务通知和登陆个人学习平台</a:t>
            </a:r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1436" y="24928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个人学习平台网站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www.open.com.cn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4988" y="416011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平时作业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（占期末成绩</a:t>
            </a:r>
            <a:r>
              <a:rPr lang="en-US" altLang="zh-CN" dirty="0" smtClean="0"/>
              <a:t>30%-100%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1601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期末考试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（占</a:t>
            </a:r>
            <a:r>
              <a:rPr lang="en-US" altLang="zh-CN" dirty="0"/>
              <a:t>0</a:t>
            </a:r>
            <a:r>
              <a:rPr lang="en-US" altLang="zh-CN" dirty="0" smtClean="0"/>
              <a:t>-70%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43608" y="548680"/>
            <a:ext cx="7128792" cy="76944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这些对您很重要</a:t>
            </a:r>
            <a:endParaRPr lang="zh-CN" alt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云形标注 3"/>
          <p:cNvSpPr/>
          <p:nvPr/>
        </p:nvSpPr>
        <p:spPr>
          <a:xfrm rot="5156575">
            <a:off x="4261906" y="4272214"/>
            <a:ext cx="1768502" cy="2590709"/>
          </a:xfrm>
          <a:prstGeom prst="cloudCallout">
            <a:avLst>
              <a:gd name="adj1" fmla="val -26719"/>
              <a:gd name="adj2" fmla="val 74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06429" y="505976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</a:rPr>
              <a:t>作业很重要</a:t>
            </a:r>
            <a:r>
              <a:rPr lang="en-US" altLang="zh-CN" b="1" dirty="0" smtClean="0">
                <a:solidFill>
                  <a:srgbClr val="FFC000"/>
                </a:solidFill>
              </a:rPr>
              <a:t>,</a:t>
            </a:r>
            <a:r>
              <a:rPr lang="zh-CN" altLang="en-US" b="1" dirty="0" smtClean="0">
                <a:solidFill>
                  <a:srgbClr val="FFC000"/>
                </a:solidFill>
              </a:rPr>
              <a:t> 作业不做</a:t>
            </a:r>
            <a:r>
              <a:rPr lang="en-US" altLang="zh-CN" b="1" dirty="0" smtClean="0">
                <a:solidFill>
                  <a:srgbClr val="FFC000"/>
                </a:solidFill>
              </a:rPr>
              <a:t>,</a:t>
            </a:r>
            <a:r>
              <a:rPr lang="zh-CN" altLang="en-US" b="1" dirty="0" smtClean="0">
                <a:solidFill>
                  <a:srgbClr val="FFC000"/>
                </a:solidFill>
              </a:rPr>
              <a:t> 考试就容易不及格啦</a:t>
            </a:r>
            <a:r>
              <a:rPr lang="en-US" altLang="zh-CN" b="1" dirty="0" smtClean="0">
                <a:solidFill>
                  <a:srgbClr val="FFC000"/>
                </a:solidFill>
              </a:rPr>
              <a:t>!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56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5554"/>
            <a:ext cx="7416824" cy="4860540"/>
          </a:xfr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 anchor="t">
            <a:norm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我们学习中心网站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www.xiamenopen.cn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6804248" y="2604981"/>
            <a:ext cx="1944216" cy="1080120"/>
          </a:xfrm>
          <a:prstGeom prst="wedgeEllipseCallout">
            <a:avLst>
              <a:gd name="adj1" fmla="val -97477"/>
              <a:gd name="adj2" fmla="val 6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12260" y="300799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教务信息很重要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必须定期查看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ctr"/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42910" y="3714752"/>
            <a:ext cx="4242202" cy="2286016"/>
          </a:xfrm>
          <a:prstGeom prst="wedgeEllipseCallout">
            <a:avLst>
              <a:gd name="adj1" fmla="val -22172"/>
              <a:gd name="adj2" fmla="val -95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rgbClr val="FFFF00"/>
                </a:solidFill>
              </a:rPr>
              <a:t>这里可以登录您的个人学习平台</a:t>
            </a:r>
            <a:endParaRPr lang="en-US" altLang="zh-CN" sz="14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FFFF00"/>
                </a:solidFill>
              </a:rPr>
              <a:t>账号：姓名全拼</a:t>
            </a:r>
            <a:r>
              <a:rPr lang="en-US" altLang="zh-CN" sz="1400" b="1" dirty="0" smtClean="0">
                <a:solidFill>
                  <a:srgbClr val="FFFF00"/>
                </a:solidFill>
              </a:rPr>
              <a:t>+1803</a:t>
            </a:r>
          </a:p>
          <a:p>
            <a:pPr algn="ctr"/>
            <a:r>
              <a:rPr lang="zh-CN" altLang="en-US" sz="1400" b="1" dirty="0" smtClean="0">
                <a:solidFill>
                  <a:srgbClr val="FFFF00"/>
                </a:solidFill>
              </a:rPr>
              <a:t>密码：</a:t>
            </a:r>
            <a:r>
              <a:rPr lang="en-US" altLang="zh-CN" sz="1400" b="1" dirty="0" smtClean="0">
                <a:solidFill>
                  <a:srgbClr val="FFFF00"/>
                </a:solidFill>
              </a:rPr>
              <a:t>a123456</a:t>
            </a:r>
          </a:p>
          <a:p>
            <a:pPr algn="ctr"/>
            <a:r>
              <a:rPr lang="zh-CN" altLang="en-US" sz="1400" b="1" dirty="0" smtClean="0">
                <a:solidFill>
                  <a:srgbClr val="FFFF00"/>
                </a:solidFill>
              </a:rPr>
              <a:t>例如：李平 账号为</a:t>
            </a:r>
            <a:r>
              <a:rPr lang="en-US" altLang="zh-CN" sz="1400" b="1" dirty="0" smtClean="0">
                <a:solidFill>
                  <a:srgbClr val="FFFF00"/>
                </a:solidFill>
              </a:rPr>
              <a:t>liping1803</a:t>
            </a:r>
            <a:endParaRPr lang="en-US" altLang="zh-CN" sz="14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FFFF00"/>
                </a:solidFill>
              </a:rPr>
              <a:t>密码为</a:t>
            </a:r>
            <a:r>
              <a:rPr lang="en-US" altLang="zh-CN" sz="1400" b="1" dirty="0" smtClean="0">
                <a:solidFill>
                  <a:srgbClr val="FFFF00"/>
                </a:solidFill>
              </a:rPr>
              <a:t>a123456</a:t>
            </a:r>
          </a:p>
          <a:p>
            <a:pPr algn="ctr"/>
            <a:r>
              <a:rPr lang="zh-CN" altLang="en-US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以上方法如不能登陆，请拨打以下电话查询</a:t>
            </a:r>
            <a:r>
              <a:rPr lang="en-US" altLang="zh-C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en-US" altLang="zh-C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4008106736</a:t>
            </a:r>
            <a:r>
              <a:rPr lang="zh-CN" altLang="en-US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altLang="zh-CN" sz="14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altLang="zh-CN" sz="14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139952" y="1783857"/>
            <a:ext cx="2376264" cy="1224136"/>
          </a:xfrm>
          <a:prstGeom prst="wedgeEllipseCallout">
            <a:avLst>
              <a:gd name="adj1" fmla="val 47184"/>
              <a:gd name="adj2" fmla="val -87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新生专区里有新学员需要了解的信息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32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您的个人学习平台首页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5220072" y="3140968"/>
            <a:ext cx="1944216" cy="864096"/>
          </a:xfrm>
          <a:prstGeom prst="wedgeEllipseCallout">
            <a:avLst>
              <a:gd name="adj1" fmla="val -97477"/>
              <a:gd name="adj2" fmla="val 6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这里是您</a:t>
            </a:r>
            <a:r>
              <a:rPr lang="zh-CN" altLang="en-US" b="1" dirty="0">
                <a:solidFill>
                  <a:srgbClr val="FFFF00"/>
                </a:solidFill>
              </a:rPr>
              <a:t>上课</a:t>
            </a:r>
            <a:r>
              <a:rPr lang="zh-CN" altLang="en-US" b="1" dirty="0" smtClean="0">
                <a:solidFill>
                  <a:srgbClr val="FFFF00"/>
                </a:solidFill>
              </a:rPr>
              <a:t>的课件资源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云形 5"/>
          <p:cNvSpPr/>
          <p:nvPr/>
        </p:nvSpPr>
        <p:spPr>
          <a:xfrm>
            <a:off x="2987824" y="3861048"/>
            <a:ext cx="1562472" cy="576064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strator\Desktop\学生学习平台首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43688" cy="5414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14348" y="1357298"/>
            <a:ext cx="792088" cy="3600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3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2008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“我的缴费”，这里是您的缴费记录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Administrator\Desktop\学习平台缴费页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8229600" cy="4781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 4"/>
          <p:cNvSpPr/>
          <p:nvPr/>
        </p:nvSpPr>
        <p:spPr>
          <a:xfrm>
            <a:off x="5500694" y="2571744"/>
            <a:ext cx="3103754" cy="1937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高校会开出正式</a:t>
            </a:r>
            <a:r>
              <a:rPr lang="zh-CN" altLang="en-US" b="1" dirty="0">
                <a:solidFill>
                  <a:srgbClr val="FFFF00"/>
                </a:solidFill>
              </a:rPr>
              <a:t>学费</a:t>
            </a:r>
            <a:r>
              <a:rPr lang="zh-CN" altLang="en-US" b="1" dirty="0" smtClean="0">
                <a:solidFill>
                  <a:srgbClr val="FFFF00"/>
                </a:solidFill>
              </a:rPr>
              <a:t>发票，需要发票的学员缴费</a:t>
            </a:r>
            <a:r>
              <a:rPr lang="en-US" altLang="zh-CN" b="1" dirty="0" smtClean="0">
                <a:solidFill>
                  <a:srgbClr val="FFFF00"/>
                </a:solidFill>
              </a:rPr>
              <a:t>3</a:t>
            </a:r>
            <a:r>
              <a:rPr lang="zh-CN" altLang="en-US" b="1" dirty="0" smtClean="0">
                <a:solidFill>
                  <a:srgbClr val="FFFF00"/>
                </a:solidFill>
              </a:rPr>
              <a:t>个月后可以到学习中心领取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55576" y="1141907"/>
            <a:ext cx="836488" cy="3600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8" name="云形标注 7"/>
          <p:cNvSpPr/>
          <p:nvPr/>
        </p:nvSpPr>
        <p:spPr>
          <a:xfrm>
            <a:off x="690464" y="2692613"/>
            <a:ext cx="2592288" cy="1368152"/>
          </a:xfrm>
          <a:prstGeom prst="cloudCallout">
            <a:avLst>
              <a:gd name="adj1" fmla="val 47785"/>
              <a:gd name="adj2" fmla="val -88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dirty="0" smtClean="0">
                <a:solidFill>
                  <a:srgbClr val="FFFF00"/>
                </a:solidFill>
              </a:rPr>
              <a:t>“</a:t>
            </a:r>
            <a:r>
              <a:rPr lang="zh-CN" altLang="en-US" b="1" dirty="0" smtClean="0">
                <a:solidFill>
                  <a:srgbClr val="FFFF00"/>
                </a:solidFill>
              </a:rPr>
              <a:t>我要缴费</a:t>
            </a:r>
            <a:r>
              <a:rPr lang="en-US" altLang="zh-CN" b="1" dirty="0" smtClean="0">
                <a:solidFill>
                  <a:srgbClr val="FFFF00"/>
                </a:solidFill>
              </a:rPr>
              <a:t>”</a:t>
            </a:r>
          </a:p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自己缴交学费的入口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“我要缴费”，</a:t>
            </a:r>
            <a:r>
              <a:rPr lang="zh-CN" altLang="en-US" sz="2800" dirty="0">
                <a:solidFill>
                  <a:srgbClr val="7030A0"/>
                </a:solidFill>
              </a:rPr>
              <a:t>第二学期</a:t>
            </a:r>
            <a:r>
              <a:rPr lang="zh-CN" altLang="en-US" sz="2800" dirty="0" smtClean="0">
                <a:solidFill>
                  <a:srgbClr val="7030A0"/>
                </a:solidFill>
              </a:rPr>
              <a:t>开始可以自己在平台上缴费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413893" cy="4392488"/>
          </a:xfrm>
        </p:spPr>
      </p:pic>
      <p:sp>
        <p:nvSpPr>
          <p:cNvPr id="8" name="椭圆形标注 7"/>
          <p:cNvSpPr/>
          <p:nvPr/>
        </p:nvSpPr>
        <p:spPr>
          <a:xfrm>
            <a:off x="4949469" y="2132856"/>
            <a:ext cx="2286827" cy="864096"/>
          </a:xfrm>
          <a:prstGeom prst="wedgeEllipseCallout">
            <a:avLst>
              <a:gd name="adj1" fmla="val -83149"/>
              <a:gd name="adj2" fmla="val 105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按学习中心通知的金额缴交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5508104" y="3933056"/>
            <a:ext cx="2304256" cy="1080120"/>
          </a:xfrm>
          <a:prstGeom prst="wedgeEllipseCallout">
            <a:avLst>
              <a:gd name="adj1" fmla="val -109112"/>
              <a:gd name="adj2" fmla="val -13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FF00"/>
                </a:solidFill>
              </a:rPr>
              <a:t>30</a:t>
            </a:r>
            <a:r>
              <a:rPr lang="zh-CN" altLang="en-US" b="1" dirty="0" smtClean="0">
                <a:solidFill>
                  <a:srgbClr val="FFFF00"/>
                </a:solidFill>
              </a:rPr>
              <a:t>元毕业证照片采集费</a:t>
            </a:r>
            <a:r>
              <a:rPr lang="en-US" altLang="zh-CN" b="1" dirty="0" smtClean="0">
                <a:solidFill>
                  <a:srgbClr val="FFFF00"/>
                </a:solidFill>
              </a:rPr>
              <a:t>,</a:t>
            </a:r>
            <a:r>
              <a:rPr lang="zh-CN" altLang="en-US" b="1" dirty="0" smtClean="0">
                <a:solidFill>
                  <a:srgbClr val="FFFF00"/>
                </a:solidFill>
              </a:rPr>
              <a:t>由新华社收取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537321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只有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学费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和</a:t>
            </a:r>
            <a:r>
              <a:rPr lang="zh-CN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照片采集费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需要缴交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其他项目不要勾选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其中 </a:t>
            </a:r>
            <a:r>
              <a:rPr lang="en-US" altLang="zh-CN" sz="1400" b="1" dirty="0" smtClean="0">
                <a:solidFill>
                  <a:srgbClr val="7030A0"/>
                </a:solidFill>
              </a:rPr>
              <a:t>“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照片采集费</a:t>
            </a:r>
            <a:r>
              <a:rPr lang="en-US" altLang="zh-CN" sz="1400" b="1" dirty="0" smtClean="0">
                <a:solidFill>
                  <a:srgbClr val="7030A0"/>
                </a:solidFill>
              </a:rPr>
              <a:t>”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 一般第一学期需要缴交</a:t>
            </a:r>
            <a:r>
              <a:rPr lang="en-US" altLang="zh-CN" sz="1400" b="1" dirty="0" smtClean="0">
                <a:solidFill>
                  <a:srgbClr val="7030A0"/>
                </a:solidFill>
              </a:rPr>
              <a:t>,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否则无法制作毕业证书</a:t>
            </a:r>
            <a:endParaRPr lang="en-US" altLang="zh-CN" sz="1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7030A0"/>
                </a:solidFill>
              </a:rPr>
              <a:t>第二学期开始</a:t>
            </a:r>
            <a:r>
              <a:rPr lang="en-US" altLang="zh-CN" sz="1400" b="1" dirty="0" smtClean="0">
                <a:solidFill>
                  <a:srgbClr val="7030A0"/>
                </a:solidFill>
              </a:rPr>
              <a:t>,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原则上学员自己在平台缴费</a:t>
            </a:r>
            <a:r>
              <a:rPr lang="en-US" altLang="zh-CN" sz="1400" b="1" dirty="0" smtClean="0">
                <a:solidFill>
                  <a:srgbClr val="7030A0"/>
                </a:solidFill>
              </a:rPr>
              <a:t>,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 有困难的同学可以由学习中心教务老师协助缴交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3" name="椭圆形标注 12"/>
          <p:cNvSpPr/>
          <p:nvPr/>
        </p:nvSpPr>
        <p:spPr>
          <a:xfrm rot="19991165" flipH="1">
            <a:off x="754615" y="2423858"/>
            <a:ext cx="2348357" cy="1020847"/>
          </a:xfrm>
          <a:prstGeom prst="wedgeEllipseCallout">
            <a:avLst>
              <a:gd name="adj1" fmla="val -12551"/>
              <a:gd name="adj2" fmla="val 106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教材费不要勾选，如果默认选择要勾掉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2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474024" cy="792088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“我的选课”，这里是您本学期所选的课程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istrator\Desktop\学习平台选课页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9600" cy="444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云形 6"/>
          <p:cNvSpPr/>
          <p:nvPr/>
        </p:nvSpPr>
        <p:spPr>
          <a:xfrm>
            <a:off x="5940152" y="1916830"/>
            <a:ext cx="2520280" cy="15262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每学期按时缴费，就不需要您自己选课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642910" y="1357298"/>
            <a:ext cx="864096" cy="3600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B946-6DD7-4D28-AF0B-978A2A18523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92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1105</Words>
  <Application>Microsoft Office PowerPoint</Application>
  <PresentationFormat>全屏显示(4:3)</PresentationFormat>
  <Paragraphs>140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聚合</vt:lpstr>
      <vt:lpstr>幻灯片 1</vt:lpstr>
      <vt:lpstr>您好，新同学</vt:lpstr>
      <vt:lpstr>这些信息对您很重要</vt:lpstr>
      <vt:lpstr>幻灯片 4</vt:lpstr>
      <vt:lpstr>我们学习中心网站 www.xiamenopen.cn</vt:lpstr>
      <vt:lpstr>您的个人学习平台首页</vt:lpstr>
      <vt:lpstr>“我的缴费”，这里是您的缴费记录</vt:lpstr>
      <vt:lpstr>“我要缴费”，第二学期开始可以自己在平台上缴费</vt:lpstr>
      <vt:lpstr>“我的选课”，这里是您本学期所选的课程</vt:lpstr>
      <vt:lpstr>“我的教材”，这里是您所有的教材信息</vt:lpstr>
      <vt:lpstr>我的学习-这是您的平台里最重要的部分</vt:lpstr>
      <vt:lpstr>我的学习-教学计划</vt:lpstr>
      <vt:lpstr>我的学习-学习计划</vt:lpstr>
      <vt:lpstr>我的考试</vt:lpstr>
      <vt:lpstr>我的统考---只有专升本学员需要统考</vt:lpstr>
      <vt:lpstr>我的成绩</vt:lpstr>
      <vt:lpstr>我的论文、我的毕业、我的学位</vt:lpstr>
      <vt:lpstr>您需要了解的“术语”</vt:lpstr>
      <vt:lpstr>微信关注“奥鹏教育微学吧”</vt:lpstr>
      <vt:lpstr>班级QQ群（4个班群号如下）</vt:lpstr>
      <vt:lpstr>您准备好了吗？咱们开始学习吧！</vt:lpstr>
    </vt:vector>
  </TitlesOfParts>
  <Company>中国石化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中原油田</dc:creator>
  <cp:lastModifiedBy>中原油田</cp:lastModifiedBy>
  <cp:revision>168</cp:revision>
  <dcterms:created xsi:type="dcterms:W3CDTF">2016-04-22T01:20:33Z</dcterms:created>
  <dcterms:modified xsi:type="dcterms:W3CDTF">2018-04-25T03:18:49Z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